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2" r:id="rId6"/>
    <p:sldId id="259" r:id="rId7"/>
    <p:sldId id="260" r:id="rId8"/>
    <p:sldId id="261" r:id="rId9"/>
    <p:sldId id="258" r:id="rId10"/>
    <p:sldId id="263" r:id="rId11"/>
    <p:sldId id="282" r:id="rId12"/>
    <p:sldId id="301" r:id="rId13"/>
    <p:sldId id="266" r:id="rId14"/>
    <p:sldId id="267" r:id="rId15"/>
    <p:sldId id="268" r:id="rId16"/>
    <p:sldId id="302" r:id="rId17"/>
    <p:sldId id="284" r:id="rId18"/>
    <p:sldId id="271" r:id="rId19"/>
    <p:sldId id="285" r:id="rId20"/>
    <p:sldId id="303" r:id="rId21"/>
    <p:sldId id="291" r:id="rId22"/>
    <p:sldId id="288" r:id="rId23"/>
    <p:sldId id="286" r:id="rId24"/>
    <p:sldId id="295" r:id="rId25"/>
    <p:sldId id="289" r:id="rId26"/>
    <p:sldId id="296" r:id="rId27"/>
    <p:sldId id="304" r:id="rId28"/>
    <p:sldId id="290" r:id="rId29"/>
    <p:sldId id="292" r:id="rId30"/>
    <p:sldId id="293" r:id="rId31"/>
    <p:sldId id="294" r:id="rId32"/>
    <p:sldId id="287" r:id="rId33"/>
    <p:sldId id="297" r:id="rId34"/>
    <p:sldId id="298" r:id="rId35"/>
    <p:sldId id="299" r:id="rId36"/>
    <p:sldId id="3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21E7-2B8D-4636-950F-A51724581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Nestle Rebranding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79C42-9EE3-45F7-A7F3-263E5AF26B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ICH-101-05-467</a:t>
            </a:r>
          </a:p>
        </p:txBody>
      </p:sp>
    </p:spTree>
    <p:extLst>
      <p:ext uri="{BB962C8B-B14F-4D97-AF65-F5344CB8AC3E}">
        <p14:creationId xmlns:p14="http://schemas.microsoft.com/office/powerpoint/2010/main" val="275236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CFEEE-6D1D-4BF0-9274-E6D74E33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1" y="1546623"/>
            <a:ext cx="1432649" cy="376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139F1-632B-468E-BBDC-C377930589A7}"/>
              </a:ext>
            </a:extLst>
          </p:cNvPr>
          <p:cNvSpPr txBox="1"/>
          <p:nvPr/>
        </p:nvSpPr>
        <p:spPr>
          <a:xfrm>
            <a:off x="3284738" y="1644277"/>
            <a:ext cx="48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#025E9F, C:95% M:66% Y:9%, R: 2 G: 94 B:159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CCC1D-BFC9-41CD-AC48-52C6C8ADA359}"/>
              </a:ext>
            </a:extLst>
          </p:cNvPr>
          <p:cNvSpPr txBox="1"/>
          <p:nvPr/>
        </p:nvSpPr>
        <p:spPr>
          <a:xfrm>
            <a:off x="3284737" y="4572713"/>
            <a:ext cx="535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#7A4D1E, C:37% M:66% Y:100%, R: 122 G: 77 B:30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A8439-D901-4B08-ABF7-CABB82BBF3F8}"/>
              </a:ext>
            </a:extLst>
          </p:cNvPr>
          <p:cNvSpPr txBox="1"/>
          <p:nvPr/>
        </p:nvSpPr>
        <p:spPr>
          <a:xfrm>
            <a:off x="3284737" y="3244334"/>
            <a:ext cx="519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#4DB748, C:71% M:0% Y:100%, R: 77 G: 183 B:72</a:t>
            </a:r>
          </a:p>
        </p:txBody>
      </p:sp>
    </p:spTree>
    <p:extLst>
      <p:ext uri="{BB962C8B-B14F-4D97-AF65-F5344CB8AC3E}">
        <p14:creationId xmlns:p14="http://schemas.microsoft.com/office/powerpoint/2010/main" val="348008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AD85-7DEB-49BD-B33F-3852A58B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2" y="190500"/>
            <a:ext cx="8596668" cy="1320800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90219B-426C-4202-B35B-CDB7B851AE1D}"/>
              </a:ext>
            </a:extLst>
          </p:cNvPr>
          <p:cNvGrpSpPr/>
          <p:nvPr/>
        </p:nvGrpSpPr>
        <p:grpSpPr>
          <a:xfrm>
            <a:off x="1797666" y="1090598"/>
            <a:ext cx="5943600" cy="5156200"/>
            <a:chOff x="0" y="0"/>
            <a:chExt cx="5943600" cy="5156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7AC3C5-4086-494A-82B1-CBDF5C22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43600" cy="51562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36963-3B54-4537-A7AC-735E06C472BF}"/>
                </a:ext>
              </a:extLst>
            </p:cNvPr>
            <p:cNvGrpSpPr/>
            <p:nvPr/>
          </p:nvGrpSpPr>
          <p:grpSpPr>
            <a:xfrm>
              <a:off x="137160" y="472440"/>
              <a:ext cx="5501640" cy="4556760"/>
              <a:chOff x="0" y="0"/>
              <a:chExt cx="5501640" cy="4556760"/>
            </a:xfrm>
          </p:grpSpPr>
          <p:sp>
            <p:nvSpPr>
              <p:cNvPr id="7" name="Text Box 3">
                <a:extLst>
                  <a:ext uri="{FF2B5EF4-FFF2-40B4-BE49-F238E27FC236}">
                    <a16:creationId xmlns:a16="http://schemas.microsoft.com/office/drawing/2014/main" id="{389AB469-F80C-4095-A491-9C72C0BD29DC}"/>
                  </a:ext>
                </a:extLst>
              </p:cNvPr>
              <p:cNvSpPr txBox="1"/>
              <p:nvPr/>
            </p:nvSpPr>
            <p:spPr>
              <a:xfrm>
                <a:off x="0" y="0"/>
                <a:ext cx="2400300" cy="184404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R&amp;D Capability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Strong geographic presence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Unrivalled product and brand portfolio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Environmental sustainability efforts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Recognisability 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</p:txBody>
          </p:sp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DB29DA25-A62D-47E1-B3A8-41FC67EFE4BF}"/>
                  </a:ext>
                </a:extLst>
              </p:cNvPr>
              <p:cNvSpPr txBox="1"/>
              <p:nvPr/>
            </p:nvSpPr>
            <p:spPr>
              <a:xfrm>
                <a:off x="3093720" y="15240"/>
                <a:ext cx="2400300" cy="184404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Criticism over unethical practices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Contaminated food recalls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8FA2E3C0-CF5B-430F-BB37-A9361D9A1AF5}"/>
                  </a:ext>
                </a:extLst>
              </p:cNvPr>
              <p:cNvSpPr txBox="1"/>
              <p:nvPr/>
            </p:nvSpPr>
            <p:spPr>
              <a:xfrm>
                <a:off x="30480" y="2712720"/>
                <a:ext cx="2400300" cy="184404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Clear and accurate labelling 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Transparency in material sourcing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Silicon Valley based food startups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Ready to drink tea and coffee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05B26526-1C90-4F52-8875-53A400824D4B}"/>
                  </a:ext>
                </a:extLst>
              </p:cNvPr>
              <p:cNvSpPr txBox="1"/>
              <p:nvPr/>
            </p:nvSpPr>
            <p:spPr>
              <a:xfrm>
                <a:off x="3101340" y="2712720"/>
                <a:ext cx="2400300" cy="184404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Poor quality water and its scarcity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Increased competition in the beverage and food industries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</a:pPr>
                <a:r>
                  <a:rPr lang="en-US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price of coffee beans could significantly rise due to major weather disasters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375"/>
                  </a:spcBef>
                  <a:spcAft>
                    <a:spcPts val="375"/>
                  </a:spcAft>
                  <a:tabLst>
                    <a:tab pos="457200" algn="l"/>
                  </a:tabLst>
                </a:pPr>
                <a:r>
                  <a:rPr lang="en-IN" sz="12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Latha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37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3B3F-2025-48F8-A764-8A1AC45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(BUSINESS CARD, LETTERHEAD, ENVELOPE)</a:t>
            </a:r>
          </a:p>
        </p:txBody>
      </p:sp>
    </p:spTree>
    <p:extLst>
      <p:ext uri="{BB962C8B-B14F-4D97-AF65-F5344CB8AC3E}">
        <p14:creationId xmlns:p14="http://schemas.microsoft.com/office/powerpoint/2010/main" val="82173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EEC6B-727B-452C-B98C-35329037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97" y="1212809"/>
            <a:ext cx="3429000" cy="2072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9F398-58B6-4AAB-B6D1-A379A21A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97" y="3993125"/>
            <a:ext cx="3429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1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4E4D6-6EDE-4CF2-A870-504F7BA4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69" y="233039"/>
            <a:ext cx="7122692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D248E-CFC8-495C-BE80-EA4A10B4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550" y="224971"/>
            <a:ext cx="4543480" cy="64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465-E6A9-4730-8C24-128830C3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(TSHIRT, CAP, PACKAGE, BAG)</a:t>
            </a:r>
          </a:p>
        </p:txBody>
      </p:sp>
    </p:spTree>
    <p:extLst>
      <p:ext uri="{BB962C8B-B14F-4D97-AF65-F5344CB8AC3E}">
        <p14:creationId xmlns:p14="http://schemas.microsoft.com/office/powerpoint/2010/main" val="163188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6AE08-DF23-40C7-BE5A-594FE7A0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47" y="267095"/>
            <a:ext cx="624761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82EDB-5BA6-443F-8251-A3695C06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70" y="1216712"/>
            <a:ext cx="5396134" cy="38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2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D370-D540-4ABD-BC75-827AA718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2" y="232228"/>
            <a:ext cx="7956433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A7AD-CA2C-4406-A59C-6665C226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Nestle Brand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30A7-35A2-4DF8-987A-65E400AB6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Nestlé is a Swiss transnational food and drink company headquartered in Vevey, Vaud, Switzerland. </a:t>
            </a:r>
          </a:p>
          <a:p>
            <a:r>
              <a:rPr lang="en-US" dirty="0"/>
              <a:t>It is the largest food company in the world, measured by revenues and other metrics, since 2014</a:t>
            </a:r>
          </a:p>
          <a:p>
            <a:r>
              <a:rPr lang="en-US" dirty="0"/>
              <a:t>Nestlé's origins date back to the 1860s </a:t>
            </a:r>
          </a:p>
          <a:p>
            <a:r>
              <a:rPr lang="en-US" dirty="0"/>
              <a:t>In the 1980s, Nestlé’ acquired Carnation for $3 billion in 1984 and brought the evaporated milk brand, as well as Coffee-Mate and Friskies</a:t>
            </a:r>
          </a:p>
          <a:p>
            <a:r>
              <a:rPr lang="en-US" dirty="0"/>
              <a:t>The confectionery company Rowntree Mackintosh was acquired in 1988 for $4.5 billion, which brought brands such as Kit Kat, Smarties, and Aero.</a:t>
            </a:r>
          </a:p>
          <a:p>
            <a:r>
              <a:rPr lang="en-US" dirty="0"/>
              <a:t>Since 2010, Nestle has been working to transform itself into a nutrition, health and wellness company.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EA24-AD8E-430C-BB3B-76F95022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(POSTER, BANNER, HOARDING, BILBOARD, TRUCK ADVERT)</a:t>
            </a:r>
          </a:p>
        </p:txBody>
      </p:sp>
    </p:spTree>
    <p:extLst>
      <p:ext uri="{BB962C8B-B14F-4D97-AF65-F5344CB8AC3E}">
        <p14:creationId xmlns:p14="http://schemas.microsoft.com/office/powerpoint/2010/main" val="23942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297CC-B436-4333-B03E-61B02CF6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78" y="0"/>
            <a:ext cx="4948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C8B0F-C5FA-41C3-9758-5CA688C9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18" y="1550756"/>
            <a:ext cx="8465105" cy="31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160E4-8978-4C73-BA35-957FCB48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535940"/>
            <a:ext cx="7232650" cy="57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FFCFE-A932-4374-A02E-3ACE388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22" y="0"/>
            <a:ext cx="528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1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4EA5A-C86F-4E71-8EB1-72C5FC5E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57" y="523783"/>
            <a:ext cx="7490003" cy="52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8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080AC-4676-469D-95FA-5476DCBC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30" y="639192"/>
            <a:ext cx="8281525" cy="53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5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C7B5-C664-4549-AABD-3DDD944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BOOKS</a:t>
            </a:r>
          </a:p>
        </p:txBody>
      </p:sp>
    </p:spTree>
    <p:extLst>
      <p:ext uri="{BB962C8B-B14F-4D97-AF65-F5344CB8AC3E}">
        <p14:creationId xmlns:p14="http://schemas.microsoft.com/office/powerpoint/2010/main" val="218440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56D7E-63D2-4B4A-8496-5C7636C6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944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7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13260-1B48-4A23-A79D-FDA39E13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00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6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CFC3-D577-4A13-AE15-03717377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0F25-0AA1-413B-B166-D0FDC65C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multiple products</a:t>
            </a:r>
          </a:p>
          <a:p>
            <a:r>
              <a:rPr lang="en-US" dirty="0"/>
              <a:t>Products high in demand</a:t>
            </a:r>
          </a:p>
          <a:p>
            <a:r>
              <a:rPr lang="en-US" dirty="0"/>
              <a:t>Festive in nature</a:t>
            </a:r>
          </a:p>
          <a:p>
            <a:r>
              <a:rPr lang="en-US" dirty="0"/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3706324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DB179-CD3A-41A7-9A79-B7CCBAAA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01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2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C4D8A-3B1D-44D8-A3A5-9E76FA5C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56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29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E6E6F-83F8-46B5-9E6F-530CF578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85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4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2526B-FE50-40E3-9A92-CC17E21E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8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7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942FE-7CF8-4274-9CBC-00F9C8BC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8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5D2AF-02E8-4B4A-A63B-ECB1EBBE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62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11BDF-2328-4FDE-AF19-96B2552C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4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0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9266-16D7-4567-AF3B-6DBBBD8B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713A-FB91-436C-BF90-3FBFDDA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Confectionary market in decline</a:t>
            </a:r>
          </a:p>
          <a:p>
            <a:r>
              <a:rPr lang="en-US" dirty="0"/>
              <a:t>Controversies related to health</a:t>
            </a:r>
          </a:p>
          <a:p>
            <a:r>
              <a:rPr lang="en-US" dirty="0"/>
              <a:t>Competition from rival brands</a:t>
            </a:r>
          </a:p>
          <a:p>
            <a:r>
              <a:rPr lang="en-US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412402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5BE71-CB8E-406E-844F-ACF5F35B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54" y="534658"/>
            <a:ext cx="4329741" cy="54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BC887-4AAA-4A3E-B969-400470C1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0" y="4034671"/>
            <a:ext cx="1835690" cy="129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19DFB-F02F-47AA-974B-B2714163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70" y="837638"/>
            <a:ext cx="1586787" cy="1985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45EDC-2E7D-4033-B668-F086A518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87" y="463636"/>
            <a:ext cx="4329741" cy="5451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6AA7DD-FAC9-4962-8607-2C7ED3FE8C95}"/>
              </a:ext>
            </a:extLst>
          </p:cNvPr>
          <p:cNvCxnSpPr/>
          <p:nvPr/>
        </p:nvCxnSpPr>
        <p:spPr>
          <a:xfrm>
            <a:off x="2015231" y="5095783"/>
            <a:ext cx="3187084" cy="9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7396F-83EF-4F9A-878B-0AF774A4C581}"/>
              </a:ext>
            </a:extLst>
          </p:cNvPr>
          <p:cNvCxnSpPr>
            <a:cxnSpLocks/>
          </p:cNvCxnSpPr>
          <p:nvPr/>
        </p:nvCxnSpPr>
        <p:spPr>
          <a:xfrm>
            <a:off x="2309473" y="2087733"/>
            <a:ext cx="3088150" cy="157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81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DA387-604C-4426-A088-2CBE2958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84" y="1279511"/>
            <a:ext cx="3237317" cy="40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3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21BE1-F906-4829-B7D5-852EF302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057" y="1164237"/>
            <a:ext cx="3237317" cy="40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18CF-6608-4BCE-A0EE-0BC8C7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056B-D0CB-4E37-B928-CC199FEE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logo featured bird’s nest</a:t>
            </a:r>
          </a:p>
          <a:p>
            <a:r>
              <a:rPr lang="en-US" dirty="0"/>
              <a:t>Bird nest </a:t>
            </a:r>
            <a:r>
              <a:rPr lang="en-US" dirty="0">
                <a:sym typeface="Wingdings" panose="05000000000000000000" pitchFamily="2" charset="2"/>
              </a:rPr>
              <a:t> bird house </a:t>
            </a:r>
          </a:p>
          <a:p>
            <a:r>
              <a:rPr lang="en-US" dirty="0">
                <a:sym typeface="Wingdings" panose="05000000000000000000" pitchFamily="2" charset="2"/>
              </a:rPr>
              <a:t>Nestle is used in households, gives the feeling of being at home</a:t>
            </a:r>
          </a:p>
          <a:p>
            <a:r>
              <a:rPr lang="en-US" dirty="0">
                <a:sym typeface="Wingdings" panose="05000000000000000000" pitchFamily="2" charset="2"/>
              </a:rPr>
              <a:t>Childhood nostalgia for home</a:t>
            </a:r>
          </a:p>
          <a:p>
            <a:r>
              <a:rPr lang="en-US" dirty="0">
                <a:sym typeface="Wingdings" panose="05000000000000000000" pitchFamily="2" charset="2"/>
              </a:rPr>
              <a:t>Gives an image of being organic and close to nature </a:t>
            </a:r>
          </a:p>
          <a:p>
            <a:r>
              <a:rPr lang="en-US" dirty="0">
                <a:sym typeface="Wingdings" panose="05000000000000000000" pitchFamily="2" charset="2"/>
              </a:rPr>
              <a:t>The N letter inside the birdhouse = Nestle is always featured in your home</a:t>
            </a:r>
          </a:p>
          <a:p>
            <a:r>
              <a:rPr lang="en-US" dirty="0">
                <a:sym typeface="Wingdings" panose="05000000000000000000" pitchFamily="2" charset="2"/>
              </a:rPr>
              <a:t>The heart at the bottom = Nestle cares for you and your home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14512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1786</TotalTime>
  <Words>393</Words>
  <Application>Microsoft Office PowerPoint</Application>
  <PresentationFormat>Widescreen</PresentationFormat>
  <Paragraphs>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Roboto</vt:lpstr>
      <vt:lpstr>Trebuchet MS</vt:lpstr>
      <vt:lpstr>Wingdings 3</vt:lpstr>
      <vt:lpstr>Facet</vt:lpstr>
      <vt:lpstr>Nestle Rebranding</vt:lpstr>
      <vt:lpstr>Nestle Brand History</vt:lpstr>
      <vt:lpstr>Advantages</vt:lpstr>
      <vt:lpstr>Disadvantages </vt:lpstr>
      <vt:lpstr>PowerPoint Presentation</vt:lpstr>
      <vt:lpstr>PowerPoint Presentation</vt:lpstr>
      <vt:lpstr>PowerPoint Presentation</vt:lpstr>
      <vt:lpstr>PowerPoint Presentation</vt:lpstr>
      <vt:lpstr>Rebranding</vt:lpstr>
      <vt:lpstr>PowerPoint Presentation</vt:lpstr>
      <vt:lpstr>SWOT ANALYSIS</vt:lpstr>
      <vt:lpstr>STATIONARY (BUSINESS CARD, LETTERHEAD, ENVELOPE)</vt:lpstr>
      <vt:lpstr>PowerPoint Presentation</vt:lpstr>
      <vt:lpstr>PowerPoint Presentation</vt:lpstr>
      <vt:lpstr>PowerPoint Presentation</vt:lpstr>
      <vt:lpstr>BRANDING (TSHIRT, CAP, PACKAGE, BAG)</vt:lpstr>
      <vt:lpstr>PowerPoint Presentation</vt:lpstr>
      <vt:lpstr>PowerPoint Presentation</vt:lpstr>
      <vt:lpstr>PowerPoint Presentation</vt:lpstr>
      <vt:lpstr>MARKETING (POSTER, BANNER, HOARDING, BILBOARD, TRUCK ADVERT)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Nestle Rebranding</dc:title>
  <dc:creator>Sitara Raman</dc:creator>
  <cp:lastModifiedBy>Sitara Raman</cp:lastModifiedBy>
  <cp:revision>21</cp:revision>
  <dcterms:created xsi:type="dcterms:W3CDTF">2018-12-28T15:47:53Z</dcterms:created>
  <dcterms:modified xsi:type="dcterms:W3CDTF">2019-05-30T11:52:30Z</dcterms:modified>
</cp:coreProperties>
</file>